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1" r:id="rId17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6" Type="http://schemas.openxmlformats.org/officeDocument/2006/relationships/slide" Target="slides/slide5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9" name="Shape 9689"/>
        <p:cNvGrpSpPr/>
        <p:nvPr/>
      </p:nvGrpSpPr>
      <p:grpSpPr>
        <a:xfrm>
          <a:off x="0" y="0"/>
          <a:ext cx="0" cy="0"/>
          <a:chOff x="0" y="0"/>
          <a:chExt cx="0" cy="0"/>
        </a:xfrm>
      </p:grpSpPr>
      <p:sp>
        <p:nvSpPr>
          <p:cNvPr id="9690" name="Google Shape;969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691" name="Google Shape;9691;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92" name="Google Shape;969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6.xml"/><Relationship Id="rId3" Type="http://schemas.openxmlformats.org/officeDocument/2006/relationships/image" Target="../media/image228.jpg"/></Relationships>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3" name="Shape 9693"/>
        <p:cNvGrpSpPr/>
        <p:nvPr/>
      </p:nvGrpSpPr>
      <p:grpSpPr>
        <a:xfrm>
          <a:off x="0" y="0"/>
          <a:ext cx="0" cy="0"/>
          <a:chOff x="0" y="0"/>
          <a:chExt cx="0" cy="0"/>
        </a:xfrm>
      </p:grpSpPr>
      <p:pic>
        <p:nvPicPr>
          <p:cNvPr id="9694" name="Google Shape;9694;p1486"/>
          <p:cNvPicPr preferRelativeResize="0"/>
          <p:nvPr/>
        </p:nvPicPr>
        <p:blipFill rotWithShape="1">
          <a:blip r:embed="rId3">
            <a:alphaModFix/>
          </a:blip>
          <a:srcRect b="0" l="0" r="0" t="4875"/>
          <a:stretch/>
        </p:blipFill>
        <p:spPr>
          <a:xfrm>
            <a:off x="282575" y="701675"/>
            <a:ext cx="8861425" cy="6105525"/>
          </a:xfrm>
          <a:prstGeom prst="rect">
            <a:avLst/>
          </a:prstGeom>
          <a:noFill/>
          <a:ln>
            <a:noFill/>
          </a:ln>
        </p:spPr>
      </p:pic>
      <p:sp>
        <p:nvSpPr>
          <p:cNvPr id="9695" name="Google Shape;9695;p1486"/>
          <p:cNvSpPr txBox="1"/>
          <p:nvPr/>
        </p:nvSpPr>
        <p:spPr>
          <a:xfrm>
            <a:off x="-117475" y="111125"/>
            <a:ext cx="9361488" cy="5191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Tahoma"/>
              <a:buNone/>
            </a:pPr>
            <a:r>
              <a:rPr b="0" i="0" lang="en-US" sz="2800" u="none" cap="none" strike="noStrike">
                <a:solidFill>
                  <a:srgbClr val="000000"/>
                </a:solidFill>
                <a:latin typeface="Tahoma"/>
                <a:ea typeface="Tahoma"/>
                <a:cs typeface="Tahoma"/>
                <a:sym typeface="Tahoma"/>
              </a:rPr>
              <a:t>Building Efficiency: Where we are &amp; where we </a:t>
            </a:r>
            <a:r>
              <a:rPr b="1" i="1" lang="en-US" sz="2800" u="none" cap="none" strike="noStrike">
                <a:solidFill>
                  <a:srgbClr val="000000"/>
                </a:solidFill>
                <a:latin typeface="Tahoma"/>
                <a:ea typeface="Tahoma"/>
                <a:cs typeface="Tahoma"/>
                <a:sym typeface="Tahoma"/>
              </a:rPr>
              <a:t>can</a:t>
            </a:r>
            <a:r>
              <a:rPr b="0" i="0" lang="en-US" sz="2800" u="none" cap="none" strike="noStrike">
                <a:solidFill>
                  <a:srgbClr val="000000"/>
                </a:solidFill>
                <a:latin typeface="Tahoma"/>
                <a:ea typeface="Tahoma"/>
                <a:cs typeface="Tahoma"/>
                <a:sym typeface="Tahoma"/>
              </a:rPr>
              <a:t> be.</a:t>
            </a:r>
            <a:r>
              <a:rPr b="0" i="0" lang="en-US" sz="2800" u="none" cap="none" strike="noStrike">
                <a:solidFill>
                  <a:srgbClr val="0000FF"/>
                </a:solidFill>
                <a:latin typeface="Comic Sans MS"/>
                <a:ea typeface="Comic Sans MS"/>
                <a:cs typeface="Comic Sans MS"/>
                <a:sym typeface="Comic Sans MS"/>
              </a:rPr>
              <a:t> </a:t>
            </a:r>
            <a:endParaRPr/>
          </a:p>
        </p:txBody>
      </p:sp>
      <p:cxnSp>
        <p:nvCxnSpPr>
          <p:cNvPr id="9696" name="Google Shape;9696;p1486"/>
          <p:cNvCxnSpPr/>
          <p:nvPr/>
        </p:nvCxnSpPr>
        <p:spPr>
          <a:xfrm>
            <a:off x="5367338" y="1800225"/>
            <a:ext cx="0" cy="3090863"/>
          </a:xfrm>
          <a:prstGeom prst="straightConnector1">
            <a:avLst/>
          </a:prstGeom>
          <a:noFill/>
          <a:ln cap="flat" cmpd="sng" w="38100">
            <a:solidFill>
              <a:srgbClr val="FF0000"/>
            </a:solidFill>
            <a:prstDash val="solid"/>
            <a:round/>
            <a:headEnd len="med" w="med" type="stealth"/>
            <a:tailEnd len="med" w="med" type="stealth"/>
          </a:ln>
        </p:spPr>
      </p:cxnSp>
      <p:sp>
        <p:nvSpPr>
          <p:cNvPr id="9697" name="Google Shape;9697;p1486"/>
          <p:cNvSpPr txBox="1"/>
          <p:nvPr/>
        </p:nvSpPr>
        <p:spPr>
          <a:xfrm>
            <a:off x="4164013" y="4852988"/>
            <a:ext cx="4789487"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400"/>
              <a:buFont typeface="Noto Sans Symbols"/>
              <a:buNone/>
            </a:pPr>
            <a:r>
              <a:rPr b="0" i="0" lang="en-US" sz="2400" u="none" cap="none" strike="noStrike">
                <a:solidFill>
                  <a:srgbClr val="FF0000"/>
                </a:solidFill>
                <a:latin typeface="Arial"/>
                <a:ea typeface="Arial"/>
                <a:cs typeface="Arial"/>
                <a:sym typeface="Arial"/>
              </a:rPr>
              <a:t>~ 3x improvement demonstrated</a:t>
            </a:r>
            <a:br>
              <a:rPr b="0" i="0" lang="en-US" sz="2400" u="none" cap="none" strike="noStrike">
                <a:solidFill>
                  <a:srgbClr val="FF0000"/>
                </a:solidFill>
                <a:latin typeface="Arial"/>
                <a:ea typeface="Arial"/>
                <a:cs typeface="Arial"/>
                <a:sym typeface="Arial"/>
              </a:rPr>
            </a:br>
            <a:r>
              <a:rPr b="0" i="0" lang="en-US" sz="2400" u="none" cap="none" strike="noStrike">
                <a:solidFill>
                  <a:srgbClr val="FF0000"/>
                </a:solidFill>
                <a:latin typeface="Arial"/>
                <a:ea typeface="Arial"/>
                <a:cs typeface="Arial"/>
                <a:sym typeface="Arial"/>
              </a:rPr>
              <a:t>6 -8x improvement is possible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